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7429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1655088"/>
            <a:ext cx="4919424" cy="491942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1425535"/>
            <a:ext cx="7556421" cy="2934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54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Stargazer:</a:t>
            </a:r>
          </a:p>
          <a:p>
            <a:pPr marL="0" indent="0">
              <a:lnSpc>
                <a:spcPts val="7702"/>
              </a:lnSpc>
              <a:buNone/>
            </a:pPr>
            <a:r>
              <a:rPr lang="en-US" sz="4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Your Astronomy Dashboard</a:t>
            </a:r>
            <a:endParaRPr lang="en-US" sz="4000" dirty="0">
              <a:latin typeface="Rockwell" panose="02060603020205020403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287810" y="4225885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  <a:cs typeface="Inconsolata" pitchFamily="34" charset="-120"/>
              </a:rPr>
              <a:t>Welcome to StarGazer, your one-stop platform for exploring the wonders of the universe. StarGazer provides a user-friendly interface to learn about constellations, access astronomical information, and stay updated on celestial events.</a:t>
            </a:r>
            <a:endParaRPr lang="en-US" sz="1786" dirty="0">
              <a:latin typeface="Rockwell" panose="02060603020205020403" pitchFamily="18" charset="0"/>
            </a:endParaRPr>
          </a:p>
        </p:txBody>
      </p:sp>
      <p:sp>
        <p:nvSpPr>
          <p:cNvPr id="8" name="Shape 4"/>
          <p:cNvSpPr/>
          <p:nvPr/>
        </p:nvSpPr>
        <p:spPr>
          <a:xfrm>
            <a:off x="6280190" y="6424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5"/>
          <p:cNvSpPr/>
          <p:nvPr/>
        </p:nvSpPr>
        <p:spPr>
          <a:xfrm>
            <a:off x="6327401" y="6370342"/>
            <a:ext cx="1700332" cy="3968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26"/>
              </a:lnSpc>
              <a:buNone/>
            </a:pPr>
            <a:r>
              <a:rPr lang="en-US" sz="2233" b="1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</a:rPr>
              <a:t>📌 By binary bandits </a:t>
            </a:r>
            <a:endParaRPr lang="en-US" sz="223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151817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23417" y="2764036"/>
            <a:ext cx="9881235" cy="5379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36"/>
              </a:lnSpc>
              <a:buNone/>
            </a:pPr>
            <a:r>
              <a:rPr lang="en-US" sz="3389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Star Collection: Explore the Constellations</a:t>
            </a:r>
            <a:endParaRPr lang="en-US" sz="3389" dirty="0">
              <a:latin typeface="Rockwell" panose="02060603020205020403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623417" y="3753683"/>
            <a:ext cx="387310" cy="387310"/>
          </a:xfrm>
          <a:prstGeom prst="roundRect">
            <a:avLst>
              <a:gd name="adj" fmla="val 236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763078" y="3818215"/>
            <a:ext cx="107990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33"/>
              </a:lnSpc>
              <a:buNone/>
            </a:pPr>
            <a:r>
              <a:rPr lang="en-US" sz="2033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033" dirty="0"/>
          </a:p>
        </p:txBody>
      </p:sp>
      <p:sp>
        <p:nvSpPr>
          <p:cNvPr id="8" name="Text 5"/>
          <p:cNvSpPr/>
          <p:nvPr/>
        </p:nvSpPr>
        <p:spPr>
          <a:xfrm>
            <a:off x="2182773" y="3753683"/>
            <a:ext cx="2344341" cy="2688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18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Celestial Navigation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182773" y="4125754"/>
            <a:ext cx="5046464" cy="13769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  <a:cs typeface="Inconsolata" pitchFamily="34" charset="-120"/>
              </a:rPr>
              <a:t>Constellation and Sky Maps</a:t>
            </a:r>
            <a:endParaRPr lang="en-US" sz="1600" dirty="0">
              <a:latin typeface="Rockwell" panose="02060603020205020403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401282" y="3753683"/>
            <a:ext cx="387310" cy="387310"/>
          </a:xfrm>
          <a:prstGeom prst="roundRect">
            <a:avLst>
              <a:gd name="adj" fmla="val 236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516416" y="3818215"/>
            <a:ext cx="157043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33"/>
              </a:lnSpc>
              <a:buNone/>
            </a:pPr>
            <a:r>
              <a:rPr lang="en-US" sz="2033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033" dirty="0"/>
          </a:p>
        </p:txBody>
      </p:sp>
      <p:sp>
        <p:nvSpPr>
          <p:cNvPr id="12" name="Text 9"/>
          <p:cNvSpPr/>
          <p:nvPr/>
        </p:nvSpPr>
        <p:spPr>
          <a:xfrm>
            <a:off x="7960638" y="3753683"/>
            <a:ext cx="2646164" cy="2688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18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Interactive Experience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960638" y="4125754"/>
            <a:ext cx="5046464" cy="11015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</a:rPr>
              <a:t>Zoom in</a:t>
            </a:r>
          </a:p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</a:rPr>
              <a:t>Rotate </a:t>
            </a:r>
          </a:p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</a:rPr>
              <a:t>Select</a:t>
            </a:r>
            <a:endParaRPr lang="en-US" sz="1600" dirty="0">
              <a:latin typeface="Rockwell" panose="02060603020205020403" pitchFamily="18" charset="0"/>
            </a:endParaRPr>
          </a:p>
        </p:txBody>
      </p:sp>
      <p:sp>
        <p:nvSpPr>
          <p:cNvPr id="14" name="Shape 11"/>
          <p:cNvSpPr/>
          <p:nvPr/>
        </p:nvSpPr>
        <p:spPr>
          <a:xfrm>
            <a:off x="1623417" y="5463103"/>
            <a:ext cx="387310" cy="387310"/>
          </a:xfrm>
          <a:prstGeom prst="roundRect">
            <a:avLst>
              <a:gd name="adj" fmla="val 236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737717" y="5527635"/>
            <a:ext cx="158591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33"/>
              </a:lnSpc>
              <a:buNone/>
            </a:pPr>
            <a:r>
              <a:rPr lang="en-US" sz="2033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033" dirty="0"/>
          </a:p>
        </p:txBody>
      </p:sp>
      <p:sp>
        <p:nvSpPr>
          <p:cNvPr id="16" name="Text 13"/>
          <p:cNvSpPr/>
          <p:nvPr/>
        </p:nvSpPr>
        <p:spPr>
          <a:xfrm>
            <a:off x="2182773" y="5463103"/>
            <a:ext cx="2151817" cy="2688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18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Rich Data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2182773" y="5835174"/>
            <a:ext cx="5046464" cy="13769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Rockwell" panose="02060603020205020403" pitchFamily="18" charset="0"/>
              </a:rPr>
              <a:t>News articles</a:t>
            </a:r>
          </a:p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Rockwell" panose="02060603020205020403" pitchFamily="18" charset="0"/>
              </a:rPr>
              <a:t>Blogs</a:t>
            </a:r>
          </a:p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Rockwell" panose="02060603020205020403" pitchFamily="18" charset="0"/>
              </a:rPr>
              <a:t>Launches</a:t>
            </a:r>
          </a:p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latin typeface="Rockwell" panose="02060603020205020403" pitchFamily="18" charset="0"/>
              </a:rPr>
              <a:t>Events</a:t>
            </a:r>
          </a:p>
        </p:txBody>
      </p:sp>
      <p:sp>
        <p:nvSpPr>
          <p:cNvPr id="18" name="Shape 15"/>
          <p:cNvSpPr/>
          <p:nvPr/>
        </p:nvSpPr>
        <p:spPr>
          <a:xfrm>
            <a:off x="7401282" y="5442321"/>
            <a:ext cx="387310" cy="387310"/>
          </a:xfrm>
          <a:prstGeom prst="roundRect">
            <a:avLst>
              <a:gd name="adj" fmla="val 236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7502962" y="5486071"/>
            <a:ext cx="183833" cy="25824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33"/>
              </a:lnSpc>
              <a:buNone/>
            </a:pPr>
            <a:r>
              <a:rPr lang="en-US" sz="2033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033" dirty="0"/>
          </a:p>
        </p:txBody>
      </p:sp>
      <p:sp>
        <p:nvSpPr>
          <p:cNvPr id="20" name="Text 17"/>
          <p:cNvSpPr/>
          <p:nvPr/>
        </p:nvSpPr>
        <p:spPr>
          <a:xfrm>
            <a:off x="7960638" y="5421539"/>
            <a:ext cx="2151817" cy="2688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18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Educational Value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21" name="Text 18"/>
          <p:cNvSpPr/>
          <p:nvPr/>
        </p:nvSpPr>
        <p:spPr>
          <a:xfrm>
            <a:off x="7960638" y="5762437"/>
            <a:ext cx="5046464" cy="11015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  <a:cs typeface="Inconsolata" pitchFamily="34" charset="-120"/>
              </a:rPr>
              <a:t>Research</a:t>
            </a:r>
          </a:p>
          <a:p>
            <a:pPr marL="285750" indent="-285750">
              <a:lnSpc>
                <a:spcPts val="2169"/>
              </a:lnSpc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</a:rPr>
              <a:t>Improve Public knowledge </a:t>
            </a:r>
            <a:endParaRPr lang="en-US" sz="1600" dirty="0">
              <a:latin typeface="Rockwell" panose="02060603020205020403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5" name="Text 2"/>
          <p:cNvSpPr/>
          <p:nvPr/>
        </p:nvSpPr>
        <p:spPr>
          <a:xfrm>
            <a:off x="1838920" y="2655094"/>
            <a:ext cx="8090892" cy="517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76"/>
              </a:lnSpc>
              <a:buNone/>
            </a:pPr>
            <a:r>
              <a:rPr lang="en-US" sz="3261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Chat Bot: Your Astronomy Assistant</a:t>
            </a:r>
            <a:endParaRPr lang="en-US" sz="3261" dirty="0">
              <a:latin typeface="Rockwell" panose="02060603020205020403" pitchFamily="18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838920" y="3421023"/>
            <a:ext cx="5393531" cy="2029063"/>
          </a:xfrm>
          <a:prstGeom prst="roundRect">
            <a:avLst>
              <a:gd name="adj" fmla="val 45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383756" y="4223385"/>
            <a:ext cx="2070378" cy="25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38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Ask Anything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2012156" y="3952280"/>
            <a:ext cx="5047059" cy="10596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87"/>
              </a:lnSpc>
            </a:pPr>
            <a:endParaRPr lang="en-US" sz="1300" dirty="0">
              <a:latin typeface="Rockwell" panose="02060603020205020403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398067" y="3421023"/>
            <a:ext cx="5393531" cy="2029063"/>
          </a:xfrm>
          <a:prstGeom prst="roundRect">
            <a:avLst>
              <a:gd name="adj" fmla="val 45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410634" y="4223384"/>
            <a:ext cx="3312200" cy="25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38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Natural Language Processing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571303" y="3952280"/>
            <a:ext cx="5047059" cy="13245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87"/>
              </a:lnSpc>
            </a:pPr>
            <a:endParaRPr lang="en-US" sz="1600" dirty="0">
              <a:latin typeface="Rockwell" panose="02060603020205020403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1838920" y="5615702"/>
            <a:ext cx="5393531" cy="2029063"/>
          </a:xfrm>
          <a:prstGeom prst="roundRect">
            <a:avLst>
              <a:gd name="adj" fmla="val 45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942191" y="6371510"/>
            <a:ext cx="2504361" cy="25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38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Personalized Learning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012156" y="6146959"/>
            <a:ext cx="5047059" cy="105965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87"/>
              </a:lnSpc>
            </a:pPr>
            <a:endParaRPr lang="en-US" sz="1304" dirty="0">
              <a:latin typeface="Rockwell" panose="02060603020205020403" pitchFamily="18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7398067" y="5615702"/>
            <a:ext cx="5393531" cy="2029063"/>
          </a:xfrm>
          <a:prstGeom prst="roundRect">
            <a:avLst>
              <a:gd name="adj" fmla="val 45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8651497" y="6371509"/>
            <a:ext cx="2525673" cy="2587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38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Continuously Evolving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7571303" y="6146959"/>
            <a:ext cx="5047059" cy="13245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087"/>
              </a:lnSpc>
            </a:pPr>
            <a:endParaRPr lang="en-US" sz="1304" dirty="0">
              <a:latin typeface="Rockwell" panose="02060603020205020403" pitchFamily="18" charset="0"/>
            </a:endParaRPr>
          </a:p>
        </p:txBody>
      </p:sp>
      <p:pic>
        <p:nvPicPr>
          <p:cNvPr id="1030" name="Picture 6" descr="Chatbot Logo Vector Art, Icons, and ...">
            <a:extLst>
              <a:ext uri="{FF2B5EF4-FFF2-40B4-BE49-F238E27FC236}">
                <a16:creationId xmlns:a16="http://schemas.microsoft.com/office/drawing/2014/main" id="{B39757B4-0430-EC79-5911-462DF9D31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038" y="0"/>
            <a:ext cx="2379518" cy="221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hatbot PNG Transparent Images Free Download | Vector Files | Pngtree">
            <a:extLst>
              <a:ext uri="{FF2B5EF4-FFF2-40B4-BE49-F238E27FC236}">
                <a16:creationId xmlns:a16="http://schemas.microsoft.com/office/drawing/2014/main" id="{5451F726-E7F3-E3D9-B84D-6D0B8BCE9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430" y="7621"/>
            <a:ext cx="2371897" cy="220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14" descr="Chatbot PNG Transparent Images Free Download | Vector Files | Pngtree">
            <a:extLst>
              <a:ext uri="{FF2B5EF4-FFF2-40B4-BE49-F238E27FC236}">
                <a16:creationId xmlns:a16="http://schemas.microsoft.com/office/drawing/2014/main" id="{654055AA-DF08-D9B8-97DC-2F6C9DD223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61934" y="242351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40" name="Picture 16" descr="33,300+ Chat Bot Stock Photos, Pictures &amp; Royalty-Free Images - iStock |  Artificial intelligence chat bot, Chat bot flat, Artificial intelligence">
            <a:extLst>
              <a:ext uri="{FF2B5EF4-FFF2-40B4-BE49-F238E27FC236}">
                <a16:creationId xmlns:a16="http://schemas.microsoft.com/office/drawing/2014/main" id="{A3455927-EAAA-A4D7-513B-032D88F14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327" y="-784"/>
            <a:ext cx="2371897" cy="220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2" descr="Chatbot PNG Transparent Images Free Download | Vector Files | Pngtree">
            <a:extLst>
              <a:ext uri="{FF2B5EF4-FFF2-40B4-BE49-F238E27FC236}">
                <a16:creationId xmlns:a16="http://schemas.microsoft.com/office/drawing/2014/main" id="{168A6C67-1F69-0AEC-3BEB-9A411D497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6732" y="7621"/>
            <a:ext cx="2371897" cy="2197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Chatbot Logo Vector Art, Icons, and ...">
            <a:extLst>
              <a:ext uri="{FF2B5EF4-FFF2-40B4-BE49-F238E27FC236}">
                <a16:creationId xmlns:a16="http://schemas.microsoft.com/office/drawing/2014/main" id="{C48C04BE-BE29-4483-B83A-E49D7A5F26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5719" y="-4595"/>
            <a:ext cx="2379518" cy="220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6" descr="33,300+ Chat Bot Stock Photos, Pictures &amp; Royalty-Free Images - iStock |  Artificial intelligence chat bot, Chat bot flat, Artificial intelligence">
            <a:extLst>
              <a:ext uri="{FF2B5EF4-FFF2-40B4-BE49-F238E27FC236}">
                <a16:creationId xmlns:a16="http://schemas.microsoft.com/office/drawing/2014/main" id="{A50356A1-FAFB-0F36-3317-D76A76E1C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7745" y="10161"/>
            <a:ext cx="2371897" cy="2194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42065" y="796766"/>
            <a:ext cx="8032671" cy="9922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907"/>
              </a:lnSpc>
              <a:buNone/>
            </a:pPr>
            <a:r>
              <a:rPr lang="en-US" sz="3126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Event Details &amp; Calendar: Stay Updated on Celestial Events</a:t>
            </a:r>
            <a:endParaRPr lang="en-US" sz="3126" dirty="0">
              <a:latin typeface="Rockwell" panose="02060603020205020403" pitchFamily="18" charset="0"/>
            </a:endParaRPr>
          </a:p>
        </p:txBody>
      </p:sp>
      <p:sp>
        <p:nvSpPr>
          <p:cNvPr id="7" name="Shape 3"/>
          <p:cNvSpPr/>
          <p:nvPr/>
        </p:nvSpPr>
        <p:spPr>
          <a:xfrm>
            <a:off x="6268760" y="2027158"/>
            <a:ext cx="22860" cy="5405557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8" name="Shape 4"/>
          <p:cNvSpPr/>
          <p:nvPr/>
        </p:nvSpPr>
        <p:spPr>
          <a:xfrm>
            <a:off x="6435923" y="2372916"/>
            <a:ext cx="555665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9" name="Shape 5"/>
          <p:cNvSpPr/>
          <p:nvPr/>
        </p:nvSpPr>
        <p:spPr>
          <a:xfrm>
            <a:off x="6101596" y="2205752"/>
            <a:ext cx="357188" cy="357188"/>
          </a:xfrm>
          <a:prstGeom prst="roundRect">
            <a:avLst>
              <a:gd name="adj" fmla="val 256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230422" y="2265283"/>
            <a:ext cx="99536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1875" dirty="0"/>
          </a:p>
        </p:txBody>
      </p:sp>
      <p:sp>
        <p:nvSpPr>
          <p:cNvPr id="11" name="Text 7"/>
          <p:cNvSpPr/>
          <p:nvPr/>
        </p:nvSpPr>
        <p:spPr>
          <a:xfrm>
            <a:off x="7153394" y="2185868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3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Upcoming Events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153394" y="2529126"/>
            <a:ext cx="6921341" cy="5081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300" dirty="0">
              <a:latin typeface="Rockwell" panose="02060603020205020403" pitchFamily="18" charset="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6435923" y="3700463"/>
            <a:ext cx="555665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4" name="Shape 10"/>
          <p:cNvSpPr/>
          <p:nvPr/>
        </p:nvSpPr>
        <p:spPr>
          <a:xfrm>
            <a:off x="6101596" y="3533299"/>
            <a:ext cx="357188" cy="357188"/>
          </a:xfrm>
          <a:prstGeom prst="roundRect">
            <a:avLst>
              <a:gd name="adj" fmla="val 256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207800" y="3592830"/>
            <a:ext cx="144780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1875" dirty="0"/>
          </a:p>
        </p:txBody>
      </p:sp>
      <p:sp>
        <p:nvSpPr>
          <p:cNvPr id="16" name="Text 12"/>
          <p:cNvSpPr/>
          <p:nvPr/>
        </p:nvSpPr>
        <p:spPr>
          <a:xfrm>
            <a:off x="7153394" y="3513415"/>
            <a:ext cx="2842736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3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Personalized Notifications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7153394" y="3856672"/>
            <a:ext cx="6921341" cy="5081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300" dirty="0">
              <a:latin typeface="Rockwell" panose="02060603020205020403" pitchFamily="18" charset="0"/>
            </a:endParaRPr>
          </a:p>
        </p:txBody>
      </p:sp>
      <p:sp>
        <p:nvSpPr>
          <p:cNvPr id="18" name="Shape 14"/>
          <p:cNvSpPr/>
          <p:nvPr/>
        </p:nvSpPr>
        <p:spPr>
          <a:xfrm>
            <a:off x="6435923" y="5028009"/>
            <a:ext cx="555665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9" name="Shape 15"/>
          <p:cNvSpPr/>
          <p:nvPr/>
        </p:nvSpPr>
        <p:spPr>
          <a:xfrm>
            <a:off x="6101596" y="4860846"/>
            <a:ext cx="357188" cy="357188"/>
          </a:xfrm>
          <a:prstGeom prst="roundRect">
            <a:avLst>
              <a:gd name="adj" fmla="val 256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6207085" y="4920377"/>
            <a:ext cx="146209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1875" dirty="0"/>
          </a:p>
        </p:txBody>
      </p:sp>
      <p:sp>
        <p:nvSpPr>
          <p:cNvPr id="21" name="Text 17"/>
          <p:cNvSpPr/>
          <p:nvPr/>
        </p:nvSpPr>
        <p:spPr>
          <a:xfrm>
            <a:off x="7153394" y="4840962"/>
            <a:ext cx="2200275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3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Interactive Calendar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7153394" y="5184219"/>
            <a:ext cx="6921341" cy="5081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300" dirty="0"/>
          </a:p>
        </p:txBody>
      </p:sp>
      <p:sp>
        <p:nvSpPr>
          <p:cNvPr id="23" name="Shape 19"/>
          <p:cNvSpPr/>
          <p:nvPr/>
        </p:nvSpPr>
        <p:spPr>
          <a:xfrm>
            <a:off x="6435923" y="6355556"/>
            <a:ext cx="555665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24" name="Shape 20"/>
          <p:cNvSpPr/>
          <p:nvPr/>
        </p:nvSpPr>
        <p:spPr>
          <a:xfrm>
            <a:off x="6101596" y="6188392"/>
            <a:ext cx="357188" cy="357188"/>
          </a:xfrm>
          <a:prstGeom prst="roundRect">
            <a:avLst>
              <a:gd name="adj" fmla="val 2560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</p:spPr>
      </p:sp>
      <p:sp>
        <p:nvSpPr>
          <p:cNvPr id="25" name="Text 21"/>
          <p:cNvSpPr/>
          <p:nvPr/>
        </p:nvSpPr>
        <p:spPr>
          <a:xfrm>
            <a:off x="6195417" y="6247924"/>
            <a:ext cx="169545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b="1" dirty="0">
                <a:solidFill>
                  <a:srgbClr val="151617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1875" dirty="0"/>
          </a:p>
        </p:txBody>
      </p:sp>
      <p:sp>
        <p:nvSpPr>
          <p:cNvPr id="26" name="Text 22"/>
          <p:cNvSpPr/>
          <p:nvPr/>
        </p:nvSpPr>
        <p:spPr>
          <a:xfrm>
            <a:off x="7153394" y="6168509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3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Event Details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27" name="Text 23"/>
          <p:cNvSpPr/>
          <p:nvPr/>
        </p:nvSpPr>
        <p:spPr>
          <a:xfrm>
            <a:off x="7153394" y="6511766"/>
            <a:ext cx="6921341" cy="7622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0"/>
              </a:lnSpc>
              <a:buNone/>
            </a:pPr>
            <a:endParaRPr lang="en-US" sz="1300" dirty="0">
              <a:latin typeface="Rockwell" panose="02060603020205020403" pitchFamily="18" charset="0"/>
            </a:endParaRPr>
          </a:p>
        </p:txBody>
      </p:sp>
      <p:pic>
        <p:nvPicPr>
          <p:cNvPr id="2050" name="Picture 2" descr="320+ Upcoming Events Stock Photos, Pictures &amp; Royalty-Free Images - iStock  | Conference, Business event, Event calendar">
            <a:extLst>
              <a:ext uri="{FF2B5EF4-FFF2-40B4-BE49-F238E27FC236}">
                <a16:creationId xmlns:a16="http://schemas.microsoft.com/office/drawing/2014/main" id="{F8208F84-28BC-1ECA-53D6-47B70071E1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121" y="2667714"/>
            <a:ext cx="4616158" cy="3394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738354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4" name="Text 2"/>
          <p:cNvSpPr/>
          <p:nvPr/>
        </p:nvSpPr>
        <p:spPr>
          <a:xfrm>
            <a:off x="705088" y="553998"/>
            <a:ext cx="13220224" cy="125896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57"/>
              </a:lnSpc>
              <a:buNone/>
            </a:pPr>
            <a:r>
              <a:rPr lang="en-US" sz="3966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Engaging Visuals: Dive into the Beauty of the Universe</a:t>
            </a:r>
            <a:endParaRPr lang="en-US" sz="3966" dirty="0">
              <a:latin typeface="Rockwell" panose="02060603020205020403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88" y="2215872"/>
            <a:ext cx="6459022" cy="399192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05088" y="6459617"/>
            <a:ext cx="2855595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9"/>
              </a:lnSpc>
              <a:buNone/>
            </a:pPr>
            <a:r>
              <a:rPr lang="en-US" sz="1983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Breathtaking Photos</a:t>
            </a:r>
            <a:endParaRPr lang="en-US" sz="1983" dirty="0">
              <a:latin typeface="Rockwell" panose="02060603020205020403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05088" y="6895148"/>
            <a:ext cx="6459022" cy="9669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8"/>
              </a:lnSpc>
              <a:buNone/>
            </a:pPr>
            <a:endParaRPr lang="en-US" sz="1586" dirty="0">
              <a:latin typeface="Rockwell" panose="02060603020205020403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6290" y="2215872"/>
            <a:ext cx="6459022" cy="399192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66290" y="6459617"/>
            <a:ext cx="2730937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9"/>
              </a:lnSpc>
              <a:buNone/>
            </a:pPr>
            <a:r>
              <a:rPr lang="en-US" sz="1983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Artistic Illustrations</a:t>
            </a:r>
            <a:endParaRPr lang="en-US" sz="1983" dirty="0">
              <a:latin typeface="Rockwell" panose="02060603020205020403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466290" y="6895148"/>
            <a:ext cx="6459022" cy="1289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8"/>
              </a:lnSpc>
              <a:buNone/>
            </a:pPr>
            <a:endParaRPr lang="en-US" sz="1586" dirty="0">
              <a:latin typeface="Rockwell" panose="02060603020205020403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1459706"/>
            <a:ext cx="130428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Clear Explanation: Understanding the Cosmos</a:t>
            </a:r>
            <a:endParaRPr lang="en-US" sz="4465" dirty="0">
              <a:latin typeface="Rockwell" panose="02060603020205020403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44424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Simple Language</a:t>
            </a:r>
            <a:endParaRPr lang="en-US" sz="2233" dirty="0">
              <a:latin typeface="Rockwell" panose="02060603020205020403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025384"/>
            <a:ext cx="3978116" cy="2540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  <a:cs typeface="Inconsolata" pitchFamily="34" charset="-120"/>
              </a:rPr>
              <a:t>StarGazer uses clear and concise language to explain complex astronomical concepts. The platform makes learning about the universe accessible to users of all backgrounds and levels of knowledge.</a:t>
            </a:r>
            <a:endParaRPr lang="en-US" sz="1786" dirty="0">
              <a:latin typeface="Rockwell" panose="02060603020205020403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332928" y="3444240"/>
            <a:ext cx="3000137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Interactive Content</a:t>
            </a:r>
            <a:endParaRPr lang="en-US" sz="2233" dirty="0">
              <a:latin typeface="Rockwell" panose="02060603020205020403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332928" y="4025384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  <a:cs typeface="Inconsolata" pitchFamily="34" charset="-120"/>
              </a:rPr>
              <a:t>Interactive elements, such as animations and videos, enhance the learning experience by making abstract concepts more understandable and engaging.</a:t>
            </a:r>
            <a:endParaRPr lang="en-US" sz="1786" dirty="0">
              <a:latin typeface="Rockwell" panose="02060603020205020403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9872067" y="3444240"/>
            <a:ext cx="3507938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Educational Resources</a:t>
            </a:r>
            <a:endParaRPr lang="en-US" sz="2233" dirty="0">
              <a:latin typeface="Rockwell" panose="02060603020205020403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9872067" y="4025384"/>
            <a:ext cx="3978116" cy="18145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  <a:cs typeface="Inconsolata" pitchFamily="34" charset="-120"/>
              </a:rPr>
              <a:t>StarGazer provides access to educational resources, including articles, videos, and tutorials, to deepen users' understanding of astronomy and the universe.</a:t>
            </a:r>
            <a:endParaRPr lang="en-US" sz="1786" dirty="0">
              <a:latin typeface="Rockwell" panose="02060603020205020403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5480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51002" y="3178016"/>
            <a:ext cx="10964347" cy="5637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39"/>
              </a:lnSpc>
              <a:buNone/>
            </a:pPr>
            <a:r>
              <a:rPr lang="en-US" sz="3551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Smooth Transitions: Navigating the Universe</a:t>
            </a:r>
            <a:endParaRPr lang="en-US" sz="3551" dirty="0">
              <a:latin typeface="Rockwell" panose="02060603020205020403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1002" y="4012287"/>
            <a:ext cx="3976092" cy="7215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531382" y="5004316"/>
            <a:ext cx="2564249" cy="2818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19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User-Friendly Design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531382" y="5394365"/>
            <a:ext cx="3615333" cy="1443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3"/>
              </a:lnSpc>
              <a:buNone/>
            </a:pPr>
            <a:endParaRPr lang="en-US" sz="1420" dirty="0">
              <a:latin typeface="Rockwell" panose="02060603020205020403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27094" y="4012287"/>
            <a:ext cx="3976092" cy="72151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507474" y="5004316"/>
            <a:ext cx="2586395" cy="2818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19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Seamless Integration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5507474" y="5394365"/>
            <a:ext cx="3615333" cy="1731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3"/>
              </a:lnSpc>
              <a:buNone/>
            </a:pPr>
            <a:endParaRPr lang="en-US" sz="1420" dirty="0">
              <a:latin typeface="Rockwell" panose="02060603020205020403" pitchFamily="18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3187" y="4012287"/>
            <a:ext cx="3976092" cy="72151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483566" y="5004316"/>
            <a:ext cx="2546866" cy="2818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19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Interactive Elements</a:t>
            </a:r>
            <a:endParaRPr lang="en-US" sz="2000" dirty="0">
              <a:latin typeface="Rockwell" panose="02060603020205020403" pitchFamily="18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9483566" y="5394365"/>
            <a:ext cx="3615333" cy="14430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3"/>
              </a:lnSpc>
              <a:buNone/>
            </a:pPr>
            <a:endParaRPr lang="en-US" sz="1420" dirty="0">
              <a:latin typeface="Rockwell" panose="02060603020205020403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587704"/>
            <a:ext cx="4919305" cy="305407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b="1" dirty="0">
                <a:solidFill>
                  <a:srgbClr val="151617"/>
                </a:solidFill>
                <a:latin typeface="Rockwell" panose="02060603020205020403" pitchFamily="18" charset="0"/>
                <a:ea typeface="Montserrat" pitchFamily="34" charset="-122"/>
                <a:cs typeface="Montserrat" pitchFamily="34" charset="-120"/>
              </a:rPr>
              <a:t>Conclusion: Explore the Universe Today</a:t>
            </a:r>
            <a:endParaRPr lang="en-US" sz="4465" dirty="0">
              <a:latin typeface="Rockwell" panose="02060603020205020403" pitchFamily="18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151617"/>
                </a:solidFill>
                <a:latin typeface="Rockwell" panose="02060603020205020403" pitchFamily="18" charset="0"/>
                <a:ea typeface="Inconsolata" pitchFamily="34" charset="-122"/>
                <a:cs typeface="Inconsolata" pitchFamily="34" charset="-120"/>
              </a:rPr>
              <a:t>StarGazer empowers you to explore the wonders of the universe, from the comfort of your home. Join the community of astronomy enthusiasts and embark on a journey of cosmic discovery. Sign up for a free account and begin your exploration today!</a:t>
            </a:r>
            <a:endParaRPr lang="en-US" sz="1786" dirty="0">
              <a:latin typeface="Rockwell" panose="02060603020205020403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292</Words>
  <Application>Microsoft Office PowerPoint</Application>
  <PresentationFormat>Custom</PresentationFormat>
  <Paragraphs>61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Inconsolata</vt:lpstr>
      <vt:lpstr>Montserrat</vt:lpstr>
      <vt:lpstr>Rockwell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Ansh Soni</cp:lastModifiedBy>
  <cp:revision>51</cp:revision>
  <dcterms:created xsi:type="dcterms:W3CDTF">2024-08-09T18:09:59Z</dcterms:created>
  <dcterms:modified xsi:type="dcterms:W3CDTF">2024-08-09T20:16:32Z</dcterms:modified>
</cp:coreProperties>
</file>